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3" r:id="rId1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6" Type="http://schemas.openxmlformats.org/officeDocument/2006/relationships/slide" Target="slides/slide3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8926FDB7-9122-D63A-BA6C-AED90761D0A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E6A79A3-0A1F-4369-82B6-D693C9EC023D}"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sp>
        <p:nvSpPr>
          <p:cNvPr id="3295236" name="Rectangle 4">
            <a:extLst>
              <a:ext uri="{FF2B5EF4-FFF2-40B4-BE49-F238E27FC236}">
                <a16:creationId xmlns:a16="http://schemas.microsoft.com/office/drawing/2014/main" id="{F50C59E3-8261-F8B6-48AC-EEFB6037914C}"/>
              </a:ext>
            </a:extLst>
          </p:cNvPr>
          <p:cNvSpPr>
            <a:spLocks noChangeArrowheads="1"/>
          </p:cNvSpPr>
          <p:nvPr/>
        </p:nvSpPr>
        <p:spPr bwMode="gray">
          <a:xfrm>
            <a:off x="5029200" y="10668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3200" b="1">
                <a:solidFill>
                  <a:srgbClr val="0B3D91"/>
                </a:solidFill>
                <a:latin typeface="Arial" panose="020B0604020202020204" pitchFamily="34" charset="0"/>
                <a:ea typeface="MS PGothic" panose="020B0600070205080204" pitchFamily="34" charset="-128"/>
              </a:defRPr>
            </a:lvl1pPr>
            <a:lvl2pPr>
              <a:defRPr sz="3200" b="1">
                <a:solidFill>
                  <a:srgbClr val="0B3D91"/>
                </a:solidFill>
                <a:latin typeface="Arial" panose="020B0604020202020204" pitchFamily="34" charset="0"/>
                <a:ea typeface="MS PGothic" panose="020B0600070205080204" pitchFamily="34" charset="-128"/>
              </a:defRPr>
            </a:lvl2pPr>
            <a:lvl3pPr>
              <a:defRPr sz="3200" b="1">
                <a:solidFill>
                  <a:srgbClr val="0B3D91"/>
                </a:solidFill>
                <a:latin typeface="Arial" panose="020B0604020202020204" pitchFamily="34" charset="0"/>
                <a:ea typeface="MS PGothic" panose="020B0600070205080204" pitchFamily="34" charset="-128"/>
              </a:defRPr>
            </a:lvl3pPr>
            <a:lvl4pPr>
              <a:defRPr sz="3200" b="1">
                <a:solidFill>
                  <a:srgbClr val="0B3D91"/>
                </a:solidFill>
                <a:latin typeface="Arial" panose="020B0604020202020204" pitchFamily="34" charset="0"/>
                <a:ea typeface="MS PGothic" panose="020B0600070205080204" pitchFamily="34" charset="-128"/>
              </a:defRPr>
            </a:lvl4pPr>
            <a:lvl5pPr>
              <a:defRPr sz="3200" b="1">
                <a:solidFill>
                  <a:srgbClr val="0B3D91"/>
                </a:solidFill>
                <a:latin typeface="Arial" panose="020B0604020202020204" pitchFamily="34" charset="0"/>
                <a:ea typeface="MS PGothic" panose="020B0600070205080204" pitchFamily="34" charset="-128"/>
              </a:defRPr>
            </a:lvl5pPr>
            <a:lvl6pPr marL="4572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endParaRPr>
          </a:p>
        </p:txBody>
      </p:sp>
      <p:sp>
        <p:nvSpPr>
          <p:cNvPr id="3295237" name="AutoShape 5">
            <a:extLst>
              <a:ext uri="{FF2B5EF4-FFF2-40B4-BE49-F238E27FC236}">
                <a16:creationId xmlns:a16="http://schemas.microsoft.com/office/drawing/2014/main" id="{FCDE6861-2AE8-5700-B368-08A36AAF88E8}"/>
              </a:ext>
            </a:extLst>
          </p:cNvPr>
          <p:cNvSpPr>
            <a:spLocks noChangeArrowheads="1"/>
          </p:cNvSpPr>
          <p:nvPr/>
        </p:nvSpPr>
        <p:spPr bwMode="auto">
          <a:xfrm rot="-10800000">
            <a:off x="420688" y="1676400"/>
            <a:ext cx="265112" cy="4319588"/>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Cost of Solution</a:t>
            </a:r>
          </a:p>
        </p:txBody>
      </p:sp>
      <p:sp>
        <p:nvSpPr>
          <p:cNvPr id="3295238" name="AutoShape 6">
            <a:extLst>
              <a:ext uri="{FF2B5EF4-FFF2-40B4-BE49-F238E27FC236}">
                <a16:creationId xmlns:a16="http://schemas.microsoft.com/office/drawing/2014/main" id="{AD4F4BEC-2CD6-A870-42D7-8598C242C327}"/>
              </a:ext>
            </a:extLst>
          </p:cNvPr>
          <p:cNvSpPr>
            <a:spLocks noChangeArrowheads="1"/>
          </p:cNvSpPr>
          <p:nvPr/>
        </p:nvSpPr>
        <p:spPr bwMode="auto">
          <a:xfrm rot="-21600000">
            <a:off x="420688" y="5781675"/>
            <a:ext cx="8154987" cy="220663"/>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to Application Availability</a:t>
            </a:r>
          </a:p>
        </p:txBody>
      </p:sp>
      <p:sp>
        <p:nvSpPr>
          <p:cNvPr id="3295239" name="Text Box 7">
            <a:extLst>
              <a:ext uri="{FF2B5EF4-FFF2-40B4-BE49-F238E27FC236}">
                <a16:creationId xmlns:a16="http://schemas.microsoft.com/office/drawing/2014/main" id="{F1003D89-B6F6-D1D1-E683-3053CF0E782B}"/>
              </a:ext>
            </a:extLst>
          </p:cNvPr>
          <p:cNvSpPr txBox="1">
            <a:spLocks noChangeArrowheads="1"/>
          </p:cNvSpPr>
          <p:nvPr/>
        </p:nvSpPr>
        <p:spPr bwMode="auto">
          <a:xfrm rot="-5400000">
            <a:off x="650081" y="6219032"/>
            <a:ext cx="70167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Minutes</a:t>
            </a:r>
          </a:p>
        </p:txBody>
      </p:sp>
      <p:sp>
        <p:nvSpPr>
          <p:cNvPr id="3295240" name="Text Box 8">
            <a:extLst>
              <a:ext uri="{FF2B5EF4-FFF2-40B4-BE49-F238E27FC236}">
                <a16:creationId xmlns:a16="http://schemas.microsoft.com/office/drawing/2014/main" id="{1C23C862-67CE-64A7-BAAB-F3042E5240A0}"/>
              </a:ext>
            </a:extLst>
          </p:cNvPr>
          <p:cNvSpPr txBox="1">
            <a:spLocks noChangeArrowheads="1"/>
          </p:cNvSpPr>
          <p:nvPr/>
        </p:nvSpPr>
        <p:spPr bwMode="auto">
          <a:xfrm rot="-5400000">
            <a:off x="609679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5 Days</a:t>
            </a:r>
          </a:p>
        </p:txBody>
      </p:sp>
      <p:sp>
        <p:nvSpPr>
          <p:cNvPr id="3295241" name="Text Box 9">
            <a:extLst>
              <a:ext uri="{FF2B5EF4-FFF2-40B4-BE49-F238E27FC236}">
                <a16:creationId xmlns:a16="http://schemas.microsoft.com/office/drawing/2014/main" id="{7D827D85-B2E8-874D-0D7B-EE34351EF49D}"/>
              </a:ext>
            </a:extLst>
          </p:cNvPr>
          <p:cNvSpPr txBox="1">
            <a:spLocks noChangeArrowheads="1"/>
          </p:cNvSpPr>
          <p:nvPr/>
        </p:nvSpPr>
        <p:spPr bwMode="auto">
          <a:xfrm rot="-5400000">
            <a:off x="3335337" y="6227763"/>
            <a:ext cx="703263"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 24 Hours</a:t>
            </a:r>
          </a:p>
        </p:txBody>
      </p:sp>
      <p:sp>
        <p:nvSpPr>
          <p:cNvPr id="3295242" name="Text Box 10">
            <a:extLst>
              <a:ext uri="{FF2B5EF4-FFF2-40B4-BE49-F238E27FC236}">
                <a16:creationId xmlns:a16="http://schemas.microsoft.com/office/drawing/2014/main" id="{0642D9AA-2B3F-FAA4-C8F1-C14082656F17}"/>
              </a:ext>
            </a:extLst>
          </p:cNvPr>
          <p:cNvSpPr txBox="1">
            <a:spLocks noChangeArrowheads="1"/>
          </p:cNvSpPr>
          <p:nvPr/>
        </p:nvSpPr>
        <p:spPr bwMode="auto">
          <a:xfrm rot="-5400000">
            <a:off x="15208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4 Hours</a:t>
            </a:r>
          </a:p>
        </p:txBody>
      </p:sp>
      <p:sp>
        <p:nvSpPr>
          <p:cNvPr id="3295243" name="Text Box 11">
            <a:extLst>
              <a:ext uri="{FF2B5EF4-FFF2-40B4-BE49-F238E27FC236}">
                <a16:creationId xmlns:a16="http://schemas.microsoft.com/office/drawing/2014/main" id="{C2917864-F36B-AE57-DD69-C9F1666F2417}"/>
              </a:ext>
            </a:extLst>
          </p:cNvPr>
          <p:cNvSpPr txBox="1">
            <a:spLocks noChangeArrowheads="1"/>
          </p:cNvSpPr>
          <p:nvPr/>
        </p:nvSpPr>
        <p:spPr bwMode="auto">
          <a:xfrm rot="-5400000">
            <a:off x="2728912" y="6219826"/>
            <a:ext cx="7016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12 Hours</a:t>
            </a:r>
          </a:p>
        </p:txBody>
      </p:sp>
      <p:sp>
        <p:nvSpPr>
          <p:cNvPr id="3295244" name="Text Box 12">
            <a:extLst>
              <a:ext uri="{FF2B5EF4-FFF2-40B4-BE49-F238E27FC236}">
                <a16:creationId xmlns:a16="http://schemas.microsoft.com/office/drawing/2014/main" id="{14599DD4-AFB8-ECD3-4BA8-1FD6CF20FF9D}"/>
              </a:ext>
            </a:extLst>
          </p:cNvPr>
          <p:cNvSpPr txBox="1">
            <a:spLocks noChangeArrowheads="1"/>
          </p:cNvSpPr>
          <p:nvPr/>
        </p:nvSpPr>
        <p:spPr bwMode="auto">
          <a:xfrm rot="-5400000">
            <a:off x="5543550"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72 Hours</a:t>
            </a:r>
          </a:p>
        </p:txBody>
      </p:sp>
      <p:sp>
        <p:nvSpPr>
          <p:cNvPr id="3295245" name="Oval 13">
            <a:extLst>
              <a:ext uri="{FF2B5EF4-FFF2-40B4-BE49-F238E27FC236}">
                <a16:creationId xmlns:a16="http://schemas.microsoft.com/office/drawing/2014/main" id="{FCEE1E28-B3E5-F570-50C3-E02E2D5F19EC}"/>
              </a:ext>
            </a:extLst>
          </p:cNvPr>
          <p:cNvSpPr>
            <a:spLocks noChangeArrowheads="1"/>
          </p:cNvSpPr>
          <p:nvPr/>
        </p:nvSpPr>
        <p:spPr bwMode="auto">
          <a:xfrm>
            <a:off x="5783263" y="4217988"/>
            <a:ext cx="1323975" cy="723900"/>
          </a:xfrm>
          <a:prstGeom prst="ellipse">
            <a:avLst/>
          </a:prstGeom>
          <a:solidFill>
            <a:schemeClr val="folHlink"/>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Cold-Site</a:t>
            </a:r>
          </a:p>
        </p:txBody>
      </p:sp>
      <p:sp>
        <p:nvSpPr>
          <p:cNvPr id="3295246" name="Oval 14">
            <a:extLst>
              <a:ext uri="{FF2B5EF4-FFF2-40B4-BE49-F238E27FC236}">
                <a16:creationId xmlns:a16="http://schemas.microsoft.com/office/drawing/2014/main" id="{D0530F53-E911-3AEB-4DDF-B1295D3E89E6}"/>
              </a:ext>
            </a:extLst>
          </p:cNvPr>
          <p:cNvSpPr>
            <a:spLocks noChangeArrowheads="1"/>
          </p:cNvSpPr>
          <p:nvPr/>
        </p:nvSpPr>
        <p:spPr bwMode="auto">
          <a:xfrm>
            <a:off x="4364038" y="3933825"/>
            <a:ext cx="1323975" cy="723900"/>
          </a:xfrm>
          <a:prstGeom prst="ellipse">
            <a:avLst/>
          </a:prstGeom>
          <a:solidFill>
            <a:schemeClr val="accent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Warm-Site</a:t>
            </a:r>
          </a:p>
        </p:txBody>
      </p:sp>
      <p:sp>
        <p:nvSpPr>
          <p:cNvPr id="3295247" name="Oval 15">
            <a:extLst>
              <a:ext uri="{FF2B5EF4-FFF2-40B4-BE49-F238E27FC236}">
                <a16:creationId xmlns:a16="http://schemas.microsoft.com/office/drawing/2014/main" id="{65BEC481-B782-9BC0-5F42-18C55BD2E0AF}"/>
              </a:ext>
            </a:extLst>
          </p:cNvPr>
          <p:cNvSpPr>
            <a:spLocks noChangeArrowheads="1"/>
          </p:cNvSpPr>
          <p:nvPr/>
        </p:nvSpPr>
        <p:spPr bwMode="auto">
          <a:xfrm>
            <a:off x="3022600" y="3436938"/>
            <a:ext cx="1323975" cy="723900"/>
          </a:xfrm>
          <a:prstGeom prst="ellipse">
            <a:avLst/>
          </a:prstGeom>
          <a:solidFill>
            <a:srgbClr val="C7CDD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Hot-Site</a:t>
            </a:r>
          </a:p>
        </p:txBody>
      </p:sp>
      <p:sp>
        <p:nvSpPr>
          <p:cNvPr id="3295248" name="Oval 16">
            <a:extLst>
              <a:ext uri="{FF2B5EF4-FFF2-40B4-BE49-F238E27FC236}">
                <a16:creationId xmlns:a16="http://schemas.microsoft.com/office/drawing/2014/main" id="{0122FDA8-B0BB-24A1-DC57-16100927B98C}"/>
              </a:ext>
            </a:extLst>
          </p:cNvPr>
          <p:cNvSpPr>
            <a:spLocks noChangeArrowheads="1"/>
          </p:cNvSpPr>
          <p:nvPr/>
        </p:nvSpPr>
        <p:spPr bwMode="auto">
          <a:xfrm>
            <a:off x="7281863" y="4360863"/>
            <a:ext cx="1323975" cy="723900"/>
          </a:xfrm>
          <a:prstGeom prst="ellipse">
            <a:avLst/>
          </a:prstGeom>
          <a:solidFill>
            <a:srgbClr val="FCDA7C"/>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Acquisition</a:t>
            </a:r>
          </a:p>
        </p:txBody>
      </p:sp>
      <p:sp>
        <p:nvSpPr>
          <p:cNvPr id="3295249" name="Rectangle 17">
            <a:extLst>
              <a:ext uri="{FF2B5EF4-FFF2-40B4-BE49-F238E27FC236}">
                <a16:creationId xmlns:a16="http://schemas.microsoft.com/office/drawing/2014/main" id="{3830FAAB-BCC0-E54D-D272-82B948B10067}"/>
              </a:ext>
            </a:extLst>
          </p:cNvPr>
          <p:cNvSpPr>
            <a:spLocks noChangeArrowheads="1"/>
          </p:cNvSpPr>
          <p:nvPr/>
        </p:nvSpPr>
        <p:spPr bwMode="auto">
          <a:xfrm>
            <a:off x="3810000" y="2667000"/>
            <a:ext cx="16684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Shared Pre-Staged</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Infrastructure</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Permitting System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Application Rebuild</a:t>
            </a:r>
          </a:p>
        </p:txBody>
      </p:sp>
      <p:sp>
        <p:nvSpPr>
          <p:cNvPr id="3295250" name="Oval 18">
            <a:extLst>
              <a:ext uri="{FF2B5EF4-FFF2-40B4-BE49-F238E27FC236}">
                <a16:creationId xmlns:a16="http://schemas.microsoft.com/office/drawing/2014/main" id="{B1BADE6E-FA64-FD26-7821-D26E355DD128}"/>
              </a:ext>
            </a:extLst>
          </p:cNvPr>
          <p:cNvSpPr>
            <a:spLocks noChangeArrowheads="1"/>
          </p:cNvSpPr>
          <p:nvPr/>
        </p:nvSpPr>
        <p:spPr bwMode="auto">
          <a:xfrm>
            <a:off x="1762125" y="2797175"/>
            <a:ext cx="1323975" cy="723900"/>
          </a:xfrm>
          <a:prstGeom prst="ellipse">
            <a:avLst/>
          </a:prstGeom>
          <a:solidFill>
            <a:srgbClr val="97A2B5"/>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Manual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1" name="Oval 19">
            <a:extLst>
              <a:ext uri="{FF2B5EF4-FFF2-40B4-BE49-F238E27FC236}">
                <a16:creationId xmlns:a16="http://schemas.microsoft.com/office/drawing/2014/main" id="{03F76489-C11B-9A9D-168A-C11C0D80D994}"/>
              </a:ext>
            </a:extLst>
          </p:cNvPr>
          <p:cNvSpPr>
            <a:spLocks noChangeArrowheads="1"/>
          </p:cNvSpPr>
          <p:nvPr/>
        </p:nvSpPr>
        <p:spPr bwMode="auto">
          <a:xfrm>
            <a:off x="973138" y="1944688"/>
            <a:ext cx="1323975" cy="723900"/>
          </a:xfrm>
          <a:prstGeom prst="ellipse">
            <a:avLst/>
          </a:prstGeom>
          <a:solidFill>
            <a:srgbClr val="555F8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Automatic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2" name="Line 20">
            <a:extLst>
              <a:ext uri="{FF2B5EF4-FFF2-40B4-BE49-F238E27FC236}">
                <a16:creationId xmlns:a16="http://schemas.microsoft.com/office/drawing/2014/main" id="{3231A4C1-9101-ED30-C663-DB64BD48DB14}"/>
              </a:ext>
            </a:extLst>
          </p:cNvPr>
          <p:cNvSpPr>
            <a:spLocks noChangeShapeType="1"/>
          </p:cNvSpPr>
          <p:nvPr/>
        </p:nvSpPr>
        <p:spPr bwMode="auto">
          <a:xfrm rot="1038755" flipH="1">
            <a:off x="6656388" y="3535363"/>
            <a:ext cx="317500" cy="665162"/>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3" name="Line 21">
            <a:extLst>
              <a:ext uri="{FF2B5EF4-FFF2-40B4-BE49-F238E27FC236}">
                <a16:creationId xmlns:a16="http://schemas.microsoft.com/office/drawing/2014/main" id="{FBBBF899-62FC-1ECB-2BA4-62657769C4E4}"/>
              </a:ext>
            </a:extLst>
          </p:cNvPr>
          <p:cNvSpPr>
            <a:spLocks noChangeShapeType="1"/>
          </p:cNvSpPr>
          <p:nvPr/>
        </p:nvSpPr>
        <p:spPr bwMode="auto">
          <a:xfrm rot="6065555">
            <a:off x="5300663" y="3579812"/>
            <a:ext cx="414338" cy="246063"/>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4" name="Line 22">
            <a:extLst>
              <a:ext uri="{FF2B5EF4-FFF2-40B4-BE49-F238E27FC236}">
                <a16:creationId xmlns:a16="http://schemas.microsoft.com/office/drawing/2014/main" id="{3F45A688-4209-279B-65AA-0F6425EFD642}"/>
              </a:ext>
            </a:extLst>
          </p:cNvPr>
          <p:cNvSpPr>
            <a:spLocks noChangeShapeType="1"/>
          </p:cNvSpPr>
          <p:nvPr/>
        </p:nvSpPr>
        <p:spPr bwMode="auto">
          <a:xfrm rot="6852881">
            <a:off x="3613944" y="3075781"/>
            <a:ext cx="425450" cy="16033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5" name="Rectangle 23">
            <a:extLst>
              <a:ext uri="{FF2B5EF4-FFF2-40B4-BE49-F238E27FC236}">
                <a16:creationId xmlns:a16="http://schemas.microsoft.com/office/drawing/2014/main" id="{2617A4A5-6609-FC40-30AD-00CDD175C9C8}"/>
              </a:ext>
            </a:extLst>
          </p:cNvPr>
          <p:cNvSpPr>
            <a:spLocks noChangeArrowheads="1"/>
          </p:cNvSpPr>
          <p:nvPr/>
        </p:nvSpPr>
        <p:spPr bwMode="auto">
          <a:xfrm>
            <a:off x="2057400" y="1250950"/>
            <a:ext cx="1892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Dedicated Infrastructure Permitting Automated Application Fail-Over</a:t>
            </a:r>
          </a:p>
        </p:txBody>
      </p:sp>
      <p:sp>
        <p:nvSpPr>
          <p:cNvPr id="3295256" name="Line 24">
            <a:extLst>
              <a:ext uri="{FF2B5EF4-FFF2-40B4-BE49-F238E27FC236}">
                <a16:creationId xmlns:a16="http://schemas.microsoft.com/office/drawing/2014/main" id="{718C319C-309A-AA25-5D91-F9AF05FF0D41}"/>
              </a:ext>
            </a:extLst>
          </p:cNvPr>
          <p:cNvSpPr>
            <a:spLocks noChangeShapeType="1"/>
          </p:cNvSpPr>
          <p:nvPr/>
        </p:nvSpPr>
        <p:spPr bwMode="auto">
          <a:xfrm rot="7985786">
            <a:off x="1976438" y="1630363"/>
            <a:ext cx="304800" cy="7620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7" name="Text Box 25">
            <a:extLst>
              <a:ext uri="{FF2B5EF4-FFF2-40B4-BE49-F238E27FC236}">
                <a16:creationId xmlns:a16="http://schemas.microsoft.com/office/drawing/2014/main" id="{264780B6-F3BD-D56C-85D9-EF36E5B2FA99}"/>
              </a:ext>
            </a:extLst>
          </p:cNvPr>
          <p:cNvSpPr txBox="1">
            <a:spLocks noChangeArrowheads="1"/>
          </p:cNvSpPr>
          <p:nvPr/>
        </p:nvSpPr>
        <p:spPr bwMode="auto">
          <a:xfrm>
            <a:off x="5862638" y="5070475"/>
            <a:ext cx="1023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58" name="Text Box 26">
            <a:extLst>
              <a:ext uri="{FF2B5EF4-FFF2-40B4-BE49-F238E27FC236}">
                <a16:creationId xmlns:a16="http://schemas.microsoft.com/office/drawing/2014/main" id="{1CDE7D14-5256-15C3-A1D6-D1C8A31AFA2D}"/>
              </a:ext>
            </a:extLst>
          </p:cNvPr>
          <p:cNvSpPr txBox="1">
            <a:spLocks noChangeArrowheads="1"/>
          </p:cNvSpPr>
          <p:nvPr/>
        </p:nvSpPr>
        <p:spPr bwMode="auto">
          <a:xfrm>
            <a:off x="4364038" y="4786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Network: $$ Facilities: $$</a:t>
            </a:r>
          </a:p>
        </p:txBody>
      </p:sp>
      <p:sp>
        <p:nvSpPr>
          <p:cNvPr id="3295259" name="Text Box 27">
            <a:extLst>
              <a:ext uri="{FF2B5EF4-FFF2-40B4-BE49-F238E27FC236}">
                <a16:creationId xmlns:a16="http://schemas.microsoft.com/office/drawing/2014/main" id="{350395B0-196C-9FF3-607C-2EFE31E08468}"/>
              </a:ext>
            </a:extLst>
          </p:cNvPr>
          <p:cNvSpPr txBox="1">
            <a:spLocks noChangeArrowheads="1"/>
          </p:cNvSpPr>
          <p:nvPr/>
        </p:nvSpPr>
        <p:spPr bwMode="auto">
          <a:xfrm>
            <a:off x="2865438" y="4289425"/>
            <a:ext cx="1260475"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0" name="Text Box 28">
            <a:extLst>
              <a:ext uri="{FF2B5EF4-FFF2-40B4-BE49-F238E27FC236}">
                <a16:creationId xmlns:a16="http://schemas.microsoft.com/office/drawing/2014/main" id="{5E021B72-A85C-07BA-511A-512663C640BF}"/>
              </a:ext>
            </a:extLst>
          </p:cNvPr>
          <p:cNvSpPr txBox="1">
            <a:spLocks noChangeArrowheads="1"/>
          </p:cNvSpPr>
          <p:nvPr/>
        </p:nvSpPr>
        <p:spPr bwMode="auto">
          <a:xfrm>
            <a:off x="1762125" y="3635375"/>
            <a:ext cx="11826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61" name="Text Box 29">
            <a:extLst>
              <a:ext uri="{FF2B5EF4-FFF2-40B4-BE49-F238E27FC236}">
                <a16:creationId xmlns:a16="http://schemas.microsoft.com/office/drawing/2014/main" id="{0D423056-6151-2E73-B99A-E1D1C5C29E02}"/>
              </a:ext>
            </a:extLst>
          </p:cNvPr>
          <p:cNvSpPr txBox="1">
            <a:spLocks noChangeArrowheads="1"/>
          </p:cNvSpPr>
          <p:nvPr/>
        </p:nvSpPr>
        <p:spPr bwMode="auto">
          <a:xfrm>
            <a:off x="657225" y="2797175"/>
            <a:ext cx="118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2" name="Text Box 30">
            <a:extLst>
              <a:ext uri="{FF2B5EF4-FFF2-40B4-BE49-F238E27FC236}">
                <a16:creationId xmlns:a16="http://schemas.microsoft.com/office/drawing/2014/main" id="{D7A48CEA-818A-F6CD-DFAE-5FE9C0B0E302}"/>
              </a:ext>
            </a:extLst>
          </p:cNvPr>
          <p:cNvSpPr txBox="1">
            <a:spLocks noChangeArrowheads="1"/>
          </p:cNvSpPr>
          <p:nvPr/>
        </p:nvSpPr>
        <p:spPr bwMode="auto">
          <a:xfrm rot="-5400000">
            <a:off x="215344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8 Hours</a:t>
            </a:r>
          </a:p>
        </p:txBody>
      </p:sp>
      <p:sp>
        <p:nvSpPr>
          <p:cNvPr id="3295263" name="Text Box 31">
            <a:extLst>
              <a:ext uri="{FF2B5EF4-FFF2-40B4-BE49-F238E27FC236}">
                <a16:creationId xmlns:a16="http://schemas.microsoft.com/office/drawing/2014/main" id="{D0869AA6-5F65-4F1C-565D-D0BF86515587}"/>
              </a:ext>
            </a:extLst>
          </p:cNvPr>
          <p:cNvSpPr txBox="1">
            <a:spLocks noChangeArrowheads="1"/>
          </p:cNvSpPr>
          <p:nvPr/>
        </p:nvSpPr>
        <p:spPr bwMode="auto">
          <a:xfrm rot="-5400000">
            <a:off x="396557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36 Hours</a:t>
            </a:r>
          </a:p>
        </p:txBody>
      </p:sp>
      <p:sp>
        <p:nvSpPr>
          <p:cNvPr id="3295264" name="Text Box 32">
            <a:extLst>
              <a:ext uri="{FF2B5EF4-FFF2-40B4-BE49-F238E27FC236}">
                <a16:creationId xmlns:a16="http://schemas.microsoft.com/office/drawing/2014/main" id="{F8938ED2-ABC9-2B0D-94AD-187CAFE052AC}"/>
              </a:ext>
            </a:extLst>
          </p:cNvPr>
          <p:cNvSpPr txBox="1">
            <a:spLocks noChangeArrowheads="1"/>
          </p:cNvSpPr>
          <p:nvPr/>
        </p:nvSpPr>
        <p:spPr bwMode="auto">
          <a:xfrm rot="-5400000">
            <a:off x="6572251" y="6229350"/>
            <a:ext cx="703262"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 Days</a:t>
            </a:r>
          </a:p>
        </p:txBody>
      </p:sp>
      <p:sp>
        <p:nvSpPr>
          <p:cNvPr id="3295265" name="Text Box 33">
            <a:extLst>
              <a:ext uri="{FF2B5EF4-FFF2-40B4-BE49-F238E27FC236}">
                <a16:creationId xmlns:a16="http://schemas.microsoft.com/office/drawing/2014/main" id="{372901D0-267E-5828-D201-FBA301AC38EC}"/>
              </a:ext>
            </a:extLst>
          </p:cNvPr>
          <p:cNvSpPr txBox="1">
            <a:spLocks noChangeArrowheads="1"/>
          </p:cNvSpPr>
          <p:nvPr/>
        </p:nvSpPr>
        <p:spPr bwMode="auto">
          <a:xfrm rot="-5400000">
            <a:off x="71215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10 Days</a:t>
            </a:r>
          </a:p>
        </p:txBody>
      </p:sp>
      <p:sp>
        <p:nvSpPr>
          <p:cNvPr id="3295266" name="Text Box 34">
            <a:extLst>
              <a:ext uri="{FF2B5EF4-FFF2-40B4-BE49-F238E27FC236}">
                <a16:creationId xmlns:a16="http://schemas.microsoft.com/office/drawing/2014/main" id="{BFEFC089-08FD-3623-1B86-51839D6DA013}"/>
              </a:ext>
            </a:extLst>
          </p:cNvPr>
          <p:cNvSpPr txBox="1">
            <a:spLocks noChangeArrowheads="1"/>
          </p:cNvSpPr>
          <p:nvPr/>
        </p:nvSpPr>
        <p:spPr bwMode="auto">
          <a:xfrm rot="-5400000">
            <a:off x="8010525" y="6122988"/>
            <a:ext cx="7032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Up to</a:t>
            </a:r>
          </a:p>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30 Days</a:t>
            </a:r>
          </a:p>
        </p:txBody>
      </p:sp>
      <p:sp>
        <p:nvSpPr>
          <p:cNvPr id="3295267" name="Rectangle 35">
            <a:extLst>
              <a:ext uri="{FF2B5EF4-FFF2-40B4-BE49-F238E27FC236}">
                <a16:creationId xmlns:a16="http://schemas.microsoft.com/office/drawing/2014/main" id="{50DBAE65-0069-783C-6E08-66EA94C1A819}"/>
              </a:ext>
            </a:extLst>
          </p:cNvPr>
          <p:cNvSpPr>
            <a:spLocks noChangeArrowheads="1"/>
          </p:cNvSpPr>
          <p:nvPr/>
        </p:nvSpPr>
        <p:spPr bwMode="auto">
          <a:xfrm>
            <a:off x="2895600" y="1981200"/>
            <a:ext cx="18938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Dedicated Infrastructure Permitting Manual Intervention Fail-Over</a:t>
            </a:r>
          </a:p>
        </p:txBody>
      </p:sp>
      <p:sp>
        <p:nvSpPr>
          <p:cNvPr id="3295268" name="Line 36">
            <a:extLst>
              <a:ext uri="{FF2B5EF4-FFF2-40B4-BE49-F238E27FC236}">
                <a16:creationId xmlns:a16="http://schemas.microsoft.com/office/drawing/2014/main" id="{3D267932-8733-57D6-AC40-85A437465A8A}"/>
              </a:ext>
            </a:extLst>
          </p:cNvPr>
          <p:cNvSpPr>
            <a:spLocks noChangeShapeType="1"/>
          </p:cNvSpPr>
          <p:nvPr/>
        </p:nvSpPr>
        <p:spPr bwMode="auto">
          <a:xfrm rot="6852881">
            <a:off x="2650331" y="2455069"/>
            <a:ext cx="382588" cy="1968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69" name="Rectangle 37">
            <a:extLst>
              <a:ext uri="{FF2B5EF4-FFF2-40B4-BE49-F238E27FC236}">
                <a16:creationId xmlns:a16="http://schemas.microsoft.com/office/drawing/2014/main" id="{937C756F-2816-5417-111B-43B4E08E73AF}"/>
              </a:ext>
            </a:extLst>
          </p:cNvPr>
          <p:cNvSpPr>
            <a:spLocks noChangeArrowheads="1"/>
          </p:cNvSpPr>
          <p:nvPr/>
        </p:nvSpPr>
        <p:spPr bwMode="auto">
          <a:xfrm>
            <a:off x="5334000" y="2514600"/>
            <a:ext cx="134461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Environmental,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and Network Infrastructure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Awaiting Equipment Delivery</a:t>
            </a:r>
          </a:p>
          <a:p>
            <a:pPr marL="0" marR="0" lvl="0" indent="0" algn="r" defTabSz="854075" rtl="0" eaLnBrk="0" fontAlgn="base" latinLnBrk="0" hangingPunct="0">
              <a:lnSpc>
                <a:spcPct val="90000"/>
              </a:lnSpc>
              <a:spcBef>
                <a:spcPct val="0"/>
              </a:spcBef>
              <a:spcAft>
                <a:spcPct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endParaRPr>
          </a:p>
        </p:txBody>
      </p:sp>
      <p:sp>
        <p:nvSpPr>
          <p:cNvPr id="3295270" name="Rectangle 38">
            <a:extLst>
              <a:ext uri="{FF2B5EF4-FFF2-40B4-BE49-F238E27FC236}">
                <a16:creationId xmlns:a16="http://schemas.microsoft.com/office/drawing/2014/main" id="{52095843-3ED3-5DDA-EB12-6972F8ACD746}"/>
              </a:ext>
            </a:extLst>
          </p:cNvPr>
          <p:cNvSpPr>
            <a:spLocks noChangeArrowheads="1"/>
          </p:cNvSpPr>
          <p:nvPr/>
        </p:nvSpPr>
        <p:spPr bwMode="auto">
          <a:xfrm>
            <a:off x="6705600" y="3048000"/>
            <a:ext cx="1420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Environmental</a:t>
            </a:r>
          </a:p>
        </p:txBody>
      </p:sp>
      <p:sp>
        <p:nvSpPr>
          <p:cNvPr id="3295271" name="Rectangle 39">
            <a:extLst>
              <a:ext uri="{FF2B5EF4-FFF2-40B4-BE49-F238E27FC236}">
                <a16:creationId xmlns:a16="http://schemas.microsoft.com/office/drawing/2014/main" id="{516A8763-CFF2-9852-1B0E-6227E37C45B4}"/>
              </a:ext>
            </a:extLst>
          </p:cNvPr>
          <p:cNvSpPr>
            <a:spLocks noChangeArrowheads="1"/>
          </p:cNvSpPr>
          <p:nvPr/>
        </p:nvSpPr>
        <p:spPr bwMode="auto">
          <a:xfrm>
            <a:off x="7543800" y="3505200"/>
            <a:ext cx="1320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Best Effort at</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of Disaster</a:t>
            </a:r>
          </a:p>
        </p:txBody>
      </p:sp>
      <p:sp>
        <p:nvSpPr>
          <p:cNvPr id="3295272" name="Line 40">
            <a:extLst>
              <a:ext uri="{FF2B5EF4-FFF2-40B4-BE49-F238E27FC236}">
                <a16:creationId xmlns:a16="http://schemas.microsoft.com/office/drawing/2014/main" id="{CA8645FD-1699-7C86-7743-A4F13080A66A}"/>
              </a:ext>
            </a:extLst>
          </p:cNvPr>
          <p:cNvSpPr>
            <a:spLocks noChangeShapeType="1"/>
          </p:cNvSpPr>
          <p:nvPr/>
        </p:nvSpPr>
        <p:spPr bwMode="auto">
          <a:xfrm rot="3252545">
            <a:off x="7827962" y="3954463"/>
            <a:ext cx="276225" cy="2730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3" name="Line 41">
            <a:extLst>
              <a:ext uri="{FF2B5EF4-FFF2-40B4-BE49-F238E27FC236}">
                <a16:creationId xmlns:a16="http://schemas.microsoft.com/office/drawing/2014/main" id="{9E203931-965C-7699-88CC-F31B9DA0EB97}"/>
              </a:ext>
            </a:extLst>
          </p:cNvPr>
          <p:cNvSpPr>
            <a:spLocks noChangeShapeType="1"/>
          </p:cNvSpPr>
          <p:nvPr/>
        </p:nvSpPr>
        <p:spPr bwMode="auto">
          <a:xfrm>
            <a:off x="5783263" y="5922963"/>
            <a:ext cx="946150" cy="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4" name="Line 42">
            <a:extLst>
              <a:ext uri="{FF2B5EF4-FFF2-40B4-BE49-F238E27FC236}">
                <a16:creationId xmlns:a16="http://schemas.microsoft.com/office/drawing/2014/main" id="{4963FFD3-D8D0-43F8-EC47-2D4249B7750A}"/>
              </a:ext>
            </a:extLst>
          </p:cNvPr>
          <p:cNvSpPr>
            <a:spLocks noChangeShapeType="1"/>
          </p:cNvSpPr>
          <p:nvPr/>
        </p:nvSpPr>
        <p:spPr bwMode="auto">
          <a:xfrm flipV="1">
            <a:off x="500063" y="2228850"/>
            <a:ext cx="0" cy="85248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5" name="Text Box 43">
            <a:extLst>
              <a:ext uri="{FF2B5EF4-FFF2-40B4-BE49-F238E27FC236}">
                <a16:creationId xmlns:a16="http://schemas.microsoft.com/office/drawing/2014/main" id="{129EDD1C-7CE2-F6EA-1DC9-CC10AB628996}"/>
              </a:ext>
            </a:extLst>
          </p:cNvPr>
          <p:cNvSpPr txBox="1">
            <a:spLocks noChangeArrowheads="1"/>
          </p:cNvSpPr>
          <p:nvPr/>
        </p:nvSpPr>
        <p:spPr bwMode="auto">
          <a:xfrm>
            <a:off x="7642225" y="6773863"/>
            <a:ext cx="184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GAr</a:t>
            </a:r>
          </a:p>
        </p:txBody>
      </p:sp>
      <p:sp>
        <p:nvSpPr>
          <p:cNvPr id="3295277" name="Rectangle 45">
            <a:extLst>
              <a:ext uri="{FF2B5EF4-FFF2-40B4-BE49-F238E27FC236}">
                <a16:creationId xmlns:a16="http://schemas.microsoft.com/office/drawing/2014/main" id="{9D0B43D3-236B-028B-C64A-1AF539A01B7F}"/>
              </a:ext>
            </a:extLst>
          </p:cNvPr>
          <p:cNvSpPr>
            <a:spLocks noChangeArrowheads="1"/>
          </p:cNvSpPr>
          <p:nvPr/>
        </p:nvSpPr>
        <p:spPr bwMode="auto">
          <a:xfrm>
            <a:off x="3324225" y="152400"/>
            <a:ext cx="5819775" cy="3667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Delivering Degrees of RTO</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